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16" r:id="rId3"/>
    <p:sldId id="373" r:id="rId4"/>
    <p:sldId id="378" r:id="rId5"/>
    <p:sldId id="379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142690A-6A67-4E07-A3B7-826E620B87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Eine Präsentation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DB095B-D90E-465F-A921-3DC74E09D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CC0AE-E0DF-4C9F-A2F8-6965BDB3B404}" type="datetimeFigureOut">
              <a:rPr lang="de-DE" smtClean="0"/>
              <a:t>21.08.2024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F6395E-80CD-413B-800F-8E19B09787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B46A30-B8B8-43E5-B8F7-B6FC9501D5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25367-BBE1-4D6F-BB28-EF79C5ACF5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82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Eine Präsentation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D6348-2E10-43FB-9F14-D6300D2BF495}" type="datetimeFigureOut">
              <a:rPr lang="de-DE" smtClean="0"/>
              <a:t>21.08.2024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0EFC3-BBCF-47D2-B6B0-E73D6ED2B0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8733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5F51C82-6FFB-41CA-9554-C09FCAB2E23D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0F108-5A55-428E-8CC4-3E06CAF23B98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AD0E-1563-481D-BCC2-9718ADD8DC0D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79E2-5A5B-4B9B-B361-24E4E7F9E0A6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FD6-0719-43DA-90F7-E30E441BDCAA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9430-B6DD-4944-97BC-4B0897096D1C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7F07-5BF9-4D8A-A1EE-E6948860DC8E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7EA7-4C4D-4328-B974-1AF1996FFDA2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1A78-C3EF-4399-AE03-52948F2B6210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E001-EEE1-407F-AB73-373BE270F451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72BB-9822-481D-9C86-CEA07E2862AC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5430-A0A0-4F39-B371-AFAFEA5BA303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FA07-8D4F-4CCC-A570-F2ECE89B7DE6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349D-7C6A-436A-BA47-585FC6C972E7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13B8-1D5E-4EF9-B43C-BEFDE5209726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E05B-F4FC-4F44-830F-935D82B4C6C6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EF17-B738-41F7-970A-F3669134B04E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0A53-8CC4-4248-87A9-D5E5FC6B3D9E}" type="datetime1">
              <a:rPr lang="en-US" smtClean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190228_Parsch_Pronto_Top%20Fit_V1.mp4" TargetMode="Externa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2EEA7F3-64E0-47B1-9B06-0677EA6FD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F0787433-E8FF-45C5-A1C3-70BC1491B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A649E977-62EB-4D2F-9AF9-947B5E73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6="http://schemas.microsoft.com/office/drawing/2014/main" xmlns:p14="http://schemas.microsoft.com/office/powerpoint/2010/main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Untertitel 2">
            <a:extLst>
              <a:ext uri="{FF2B5EF4-FFF2-40B4-BE49-F238E27FC236}">
                <a16:creationId xmlns:a16="http://schemas.microsoft.com/office/drawing/2014/main" id="{D2E46EC4-CFD9-441D-95E3-D47878DF0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56188"/>
            <a:ext cx="12192000" cy="1122670"/>
          </a:xfrm>
        </p:spPr>
        <p:txBody>
          <a:bodyPr anchor="t">
            <a:normAutofit/>
          </a:bodyPr>
          <a:lstStyle/>
          <a:p>
            <a:pPr algn="ctr"/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3. Nordwest-Nachhaltigkeitspreis für Lieferanten.</a:t>
            </a:r>
          </a:p>
          <a:p>
            <a:pPr algn="ctr"/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PARSCH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GmbH &amp; Co. KG, Gildestraße 16, D-49477 Ibbenbüren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83F5B2-C2DB-B4EC-129B-93C29430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503" y="-150448"/>
            <a:ext cx="8570993" cy="566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2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C88772-6DB3-49EC-9C8A-A0B46ACE3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17A3DD84-FAA5-438A-8462-D1E01EA0D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551410" cy="6858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2"/>
          </a:solidFill>
          <a:ln w="19050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640D31-0CFD-4B3F-AE95-530AA5174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62562" y="0"/>
            <a:ext cx="0" cy="68580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  <a:alpha val="60000"/>
              </a:schemeClr>
            </a:solidFill>
          </a:ln>
          <a:effectLst>
            <a:outerShdw blurRad="88900" dist="38100" dir="5400000" algn="ct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A836C562-8C38-4486-9B4E-5BC2D2CA71B7}"/>
              </a:ext>
            </a:extLst>
          </p:cNvPr>
          <p:cNvSpPr/>
          <p:nvPr/>
        </p:nvSpPr>
        <p:spPr>
          <a:xfrm>
            <a:off x="3577701" y="464302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3F15839-0DC4-4EEF-AA78-C5B7A605D90E}"/>
              </a:ext>
            </a:extLst>
          </p:cNvPr>
          <p:cNvSpPr/>
          <p:nvPr/>
        </p:nvSpPr>
        <p:spPr>
          <a:xfrm>
            <a:off x="4839809" y="4706496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A58C23A3-1240-8733-D3AC-550FDE42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43" y="202001"/>
            <a:ext cx="4330455" cy="3498732"/>
          </a:xfrm>
        </p:spPr>
        <p:txBody>
          <a:bodyPr anchor="ctr">
            <a:noAutofit/>
          </a:bodyPr>
          <a:lstStyle/>
          <a:p>
            <a:pPr algn="ctr"/>
            <a:r>
              <a:rPr lang="de-DE" sz="2800" b="1" u="sng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Projektname:</a:t>
            </a:r>
            <a:br>
              <a:rPr lang="de-DE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de-DE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Pronto P10 – Schlauchreparatur</a:t>
            </a:r>
            <a:br>
              <a:rPr lang="de-DE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de-DE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Alles hat ein Ende, </a:t>
            </a:r>
            <a:br>
              <a:rPr lang="de-DE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nur der Schlauch hat </a:t>
            </a:r>
            <a:br>
              <a:rPr lang="de-DE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zwei Leben!</a:t>
            </a:r>
            <a:endParaRPr lang="de-D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fik 2" descr="Ein Bild, das Feuerwehrmann, Schutzausrüstung, draußen, Arbeitskleidung enthält.&#10;&#10;Automatisch generierte Beschreibung">
            <a:extLst>
              <a:ext uri="{FF2B5EF4-FFF2-40B4-BE49-F238E27FC236}">
                <a16:creationId xmlns:a16="http://schemas.microsoft.com/office/drawing/2014/main" id="{6DB458A6-2013-37E6-4730-038E4CF36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152" y="3902734"/>
            <a:ext cx="3889436" cy="2592957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EB5751-3118-75CE-94C3-6E2070C9A904}"/>
              </a:ext>
            </a:extLst>
          </p:cNvPr>
          <p:cNvSpPr txBox="1">
            <a:spLocks/>
          </p:cNvSpPr>
          <p:nvPr/>
        </p:nvSpPr>
        <p:spPr>
          <a:xfrm>
            <a:off x="155644" y="138023"/>
            <a:ext cx="7203584" cy="357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Das </a:t>
            </a:r>
            <a:r>
              <a:rPr lang="en-US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sind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PARSCH </a:t>
            </a:r>
            <a:r>
              <a:rPr 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steht seit fast 260 Jahren für qualitativ       </a:t>
            </a:r>
            <a:br>
              <a:rPr 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hochwertige rundgewebte Flachschläuche. Getreu nach dem Motto „Quality </a:t>
            </a:r>
            <a:r>
              <a:rPr lang="de-DE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made</a:t>
            </a:r>
            <a:r>
              <a:rPr 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Germany – Quality </a:t>
            </a:r>
            <a:r>
              <a:rPr lang="de-DE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made</a:t>
            </a:r>
            <a:r>
              <a:rPr 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r>
              <a:rPr lang="de-DE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PARSCH“ befindet sich unsere Produktionsstätte in Deutschland, im nördlichsten Nordrhein-Westfalen, in der ehemaligen Bergbaustadt Ibbenbüren zwischen Münster und Osnabrück. Täglich produzieren wir ca. 10 km Flachschlauchware für die unterschiedlichsten Anwendungen im Bereich der Feuerwehr, der Industrie und der Landwirtschaft.</a:t>
            </a:r>
          </a:p>
          <a:p>
            <a:pPr marL="0" indent="0">
              <a:buNone/>
            </a:pPr>
            <a:endParaRPr lang="de-DE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1D1F285-7FC1-BC2C-6C3D-D09D0D5B2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308" y="18029"/>
            <a:ext cx="1916107" cy="1266048"/>
          </a:xfrm>
          <a:prstGeom prst="rect">
            <a:avLst/>
          </a:prstGeom>
        </p:spPr>
      </p:pic>
      <p:pic>
        <p:nvPicPr>
          <p:cNvPr id="5" name="Grafik 4" descr="Ein Bild, das Person, Wand, drinnen enthält.&#10;&#10;Automatisch generierte Beschreibung">
            <a:extLst>
              <a:ext uri="{FF2B5EF4-FFF2-40B4-BE49-F238E27FC236}">
                <a16:creationId xmlns:a16="http://schemas.microsoft.com/office/drawing/2014/main" id="{106248C2-DAA1-222C-6CE2-AF94BE08A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505" y="4321540"/>
            <a:ext cx="2139928" cy="2139928"/>
          </a:xfrm>
          <a:prstGeom prst="rect">
            <a:avLst/>
          </a:prstGeom>
        </p:spPr>
      </p:pic>
      <p:pic>
        <p:nvPicPr>
          <p:cNvPr id="7" name="Grafik 6" descr="Ein Bild, das Person, Mann, Wand, drinnen enthält.&#10;&#10;Automatisch generierte Beschreibung">
            <a:extLst>
              <a:ext uri="{FF2B5EF4-FFF2-40B4-BE49-F238E27FC236}">
                <a16:creationId xmlns:a16="http://schemas.microsoft.com/office/drawing/2014/main" id="{58323921-3FD3-3E32-3AB9-E6D68EE70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742" y="4321541"/>
            <a:ext cx="2139927" cy="213992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3A349AF-896C-F1B5-5FC4-D2F1F7AE4829}"/>
              </a:ext>
            </a:extLst>
          </p:cNvPr>
          <p:cNvSpPr txBox="1">
            <a:spLocks/>
          </p:cNvSpPr>
          <p:nvPr/>
        </p:nvSpPr>
        <p:spPr>
          <a:xfrm>
            <a:off x="2409821" y="4321541"/>
            <a:ext cx="2727534" cy="1050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600" b="1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</a:t>
            </a:r>
            <a:r>
              <a:rPr lang="de-DE" sz="2800" b="1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b="1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Völkert</a:t>
            </a:r>
            <a:endParaRPr lang="de-DE" sz="2800" b="1" cap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de-DE" sz="1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voelkert@parsch.de</a:t>
            </a:r>
          </a:p>
          <a:p>
            <a:pPr algn="ctr"/>
            <a:r>
              <a:rPr lang="de-DE" sz="1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+49 (0) 5451 / 929 - 223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674D878-ABEA-91D9-54AD-774DA610FF8E}"/>
              </a:ext>
            </a:extLst>
          </p:cNvPr>
          <p:cNvSpPr txBox="1">
            <a:spLocks/>
          </p:cNvSpPr>
          <p:nvPr/>
        </p:nvSpPr>
        <p:spPr>
          <a:xfrm>
            <a:off x="2398669" y="5387324"/>
            <a:ext cx="2738685" cy="1050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1600" b="1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Linda Albrecht</a:t>
            </a:r>
          </a:p>
          <a:p>
            <a:pPr algn="ctr"/>
            <a:r>
              <a:rPr lang="de-DE" sz="1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albrecht</a:t>
            </a:r>
            <a:r>
              <a:rPr lang="de-DE" sz="12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@parsch.de</a:t>
            </a:r>
          </a:p>
          <a:p>
            <a:pPr algn="ctr"/>
            <a:r>
              <a:rPr lang="de-DE" sz="12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+49 (0) 5451 / </a:t>
            </a:r>
            <a:r>
              <a:rPr lang="de-DE" sz="14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929</a:t>
            </a:r>
            <a:r>
              <a:rPr lang="de-DE" sz="1200" cap="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- 225</a:t>
            </a:r>
          </a:p>
        </p:txBody>
      </p:sp>
    </p:spTree>
    <p:extLst>
      <p:ext uri="{BB962C8B-B14F-4D97-AF65-F5344CB8AC3E}">
        <p14:creationId xmlns:p14="http://schemas.microsoft.com/office/powerpoint/2010/main" val="126364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C88772-6DB3-49EC-9C8A-A0B46ACE3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17A3DD84-FAA5-438A-8462-D1E01EA0D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551410" cy="6858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2"/>
          </a:solidFill>
          <a:ln w="19050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640D31-0CFD-4B3F-AE95-530AA5174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62562" y="0"/>
            <a:ext cx="0" cy="68580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  <a:alpha val="60000"/>
              </a:schemeClr>
            </a:solidFill>
          </a:ln>
          <a:effectLst>
            <a:outerShdw blurRad="88900" dist="38100" dir="5400000" algn="ct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A836C562-8C38-4486-9B4E-5BC2D2CA71B7}"/>
              </a:ext>
            </a:extLst>
          </p:cNvPr>
          <p:cNvSpPr/>
          <p:nvPr/>
        </p:nvSpPr>
        <p:spPr>
          <a:xfrm>
            <a:off x="3577701" y="464302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3F15839-0DC4-4EEF-AA78-C5B7A605D90E}"/>
              </a:ext>
            </a:extLst>
          </p:cNvPr>
          <p:cNvSpPr/>
          <p:nvPr/>
        </p:nvSpPr>
        <p:spPr>
          <a:xfrm>
            <a:off x="4839809" y="4706496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FB47947-11F5-EC2B-FB86-57AF59272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17283" cy="1266825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2ACE6E16-3A3F-7FF2-E066-A6EF4468C7F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551410" cy="1291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4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Schlauchreparatur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C4F90056-376D-3CC4-92BA-438DDE11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776" y="250746"/>
            <a:ext cx="4425073" cy="1456756"/>
          </a:xfrm>
        </p:spPr>
        <p:txBody>
          <a:bodyPr anchor="ctr">
            <a:noAutofit/>
          </a:bodyPr>
          <a:lstStyle/>
          <a:p>
            <a:pPr algn="ctr"/>
            <a:r>
              <a:rPr lang="de-DE" sz="2500" u="sng" cap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Vulkanisiergerät Pronto P10</a:t>
            </a:r>
            <a:endParaRPr lang="de-DE" sz="2500" u="sng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160E3BD-CE6E-13E7-CC69-E07A1F9E4A56}"/>
              </a:ext>
            </a:extLst>
          </p:cNvPr>
          <p:cNvSpPr txBox="1">
            <a:spLocks/>
          </p:cNvSpPr>
          <p:nvPr/>
        </p:nvSpPr>
        <p:spPr>
          <a:xfrm>
            <a:off x="7903438" y="1611297"/>
            <a:ext cx="4037461" cy="887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Blip>
                <a:blip r:embed="rId3"/>
              </a:buBlip>
            </a:pPr>
            <a:r>
              <a:rPr lang="de-DE" sz="2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für die Reparatur von Druckschläuchen</a:t>
            </a: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6013D435-31F0-72DD-0218-7ED3B0835315}"/>
              </a:ext>
            </a:extLst>
          </p:cNvPr>
          <p:cNvSpPr txBox="1">
            <a:spLocks/>
          </p:cNvSpPr>
          <p:nvPr/>
        </p:nvSpPr>
        <p:spPr>
          <a:xfrm>
            <a:off x="7937570" y="2573713"/>
            <a:ext cx="4157274" cy="1670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Blip>
                <a:blip r:embed="rId3"/>
              </a:buBlip>
            </a:pPr>
            <a:r>
              <a:rPr lang="de-DE" sz="2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geeignet für:</a:t>
            </a:r>
          </a:p>
          <a:p>
            <a:r>
              <a:rPr lang="de-DE" sz="2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     unbeschichtete</a:t>
            </a:r>
          </a:p>
          <a:p>
            <a:r>
              <a:rPr lang="de-DE" sz="2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     PU-beschichtete</a:t>
            </a:r>
          </a:p>
          <a:p>
            <a:r>
              <a:rPr lang="de-DE" sz="2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     außengummierte    </a:t>
            </a:r>
            <a:br>
              <a:rPr lang="de-DE" sz="2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</a:br>
            <a:r>
              <a:rPr lang="de-DE" sz="2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         Schläuche</a:t>
            </a:r>
            <a:endParaRPr lang="de-DE" sz="20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F8AFDFAE-A0EA-D802-7178-6FC6D7ED33EE}"/>
              </a:ext>
            </a:extLst>
          </p:cNvPr>
          <p:cNvSpPr txBox="1">
            <a:spLocks/>
          </p:cNvSpPr>
          <p:nvPr/>
        </p:nvSpPr>
        <p:spPr>
          <a:xfrm>
            <a:off x="485192" y="5161324"/>
            <a:ext cx="3329585" cy="887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Reparaturmaterial: Top Fit</a:t>
            </a: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2" descr="top fit weiß 120x80">
            <a:extLst>
              <a:ext uri="{FF2B5EF4-FFF2-40B4-BE49-F238E27FC236}">
                <a16:creationId xmlns:a16="http://schemas.microsoft.com/office/drawing/2014/main" id="{C80AA26E-7B11-1C20-F59B-7FDCE77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74" b="94815" l="2329" r="92096">
                        <a14:foregroundMark x1="2329" y1="42751" x2="11009" y2="47619"/>
                        <a14:foregroundMark x1="55963" y1="88042" x2="62315" y2="86561"/>
                        <a14:foregroundMark x1="59633" y1="94815" x2="63585" y2="93862"/>
                        <a14:foregroundMark x1="44037" y1="32275" x2="44037" y2="32275"/>
                        <a14:foregroundMark x1="77982" y1="28254" x2="81651" y2="12487"/>
                        <a14:foregroundMark x1="81651" y1="12487" x2="91814" y2="20212"/>
                        <a14:foregroundMark x1="91814" y1="20212" x2="89697" y2="54497"/>
                        <a14:foregroundMark x1="81440" y1="5714" x2="90261" y2="5079"/>
                        <a14:foregroundMark x1="91743" y1="53228" x2="92096" y2="52910"/>
                        <a14:foregroundMark x1="86380" y1="64021" x2="86380" y2="64021"/>
                        <a14:foregroundMark x1="59068" y1="35026" x2="63162" y2="3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33" y="4459758"/>
            <a:ext cx="3436659" cy="22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nhaltsplatzhalter 6">
            <a:extLst>
              <a:ext uri="{FF2B5EF4-FFF2-40B4-BE49-F238E27FC236}">
                <a16:creationId xmlns:a16="http://schemas.microsoft.com/office/drawing/2014/main" id="{36E7AD03-6BA6-6E9F-2CF3-E9F7F0BE8F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73" b="99219" l="586" r="99122">
                        <a14:foregroundMark x1="30600" y1="15234" x2="31479" y2="8984"/>
                        <a14:foregroundMark x1="43192" y1="8333" x2="59883" y2="8984"/>
                        <a14:foregroundMark x1="21523" y1="79818" x2="9517" y2="81380"/>
                        <a14:foregroundMark x1="9517" y1="81380" x2="146" y2="87370"/>
                        <a14:foregroundMark x1="146" y1="87370" x2="7028" y2="96615"/>
                        <a14:foregroundMark x1="7028" y1="96615" x2="22255" y2="97526"/>
                        <a14:foregroundMark x1="22255" y1="97526" x2="87848" y2="87500"/>
                        <a14:foregroundMark x1="90190" y1="89714" x2="91654" y2="87891"/>
                        <a14:foregroundMark x1="62811" y1="95573" x2="65593" y2="96615"/>
                        <a14:foregroundMark x1="61493" y1="96354" x2="60322" y2="96354"/>
                        <a14:foregroundMark x1="87701" y1="91406" x2="87408" y2="93880"/>
                        <a14:foregroundMark x1="7321" y1="82943" x2="2196" y2="92188"/>
                        <a14:foregroundMark x1="2196" y1="92188" x2="2928" y2="95182"/>
                        <a14:foregroundMark x1="94030" y1="76878" x2="97568" y2="76568"/>
                        <a14:foregroundMark x1="2939" y1="98698" x2="3367" y2="99219"/>
                        <a14:foregroundMark x1="586" y1="95833" x2="2939" y2="98698"/>
                        <a14:backgroundMark x1="98536" y1="76042" x2="99414" y2="76042"/>
                        <a14:backgroundMark x1="97950" y1="76172" x2="98975" y2="76563"/>
                        <a14:backgroundMark x1="90776" y1="77995" x2="93558" y2="77604"/>
                        <a14:backgroundMark x1="90044" y1="78516" x2="91508" y2="77995"/>
                        <a14:backgroundMark x1="89312" y1="78385" x2="91069" y2="77995"/>
                        <a14:backgroundMark x1="439" y1="98698" x2="439" y2="98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1" y="1291177"/>
            <a:ext cx="2856136" cy="321158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907545-BC4B-3203-06F9-3D4B4190AEB8}"/>
              </a:ext>
            </a:extLst>
          </p:cNvPr>
          <p:cNvSpPr txBox="1">
            <a:spLocks/>
          </p:cNvSpPr>
          <p:nvPr/>
        </p:nvSpPr>
        <p:spPr>
          <a:xfrm>
            <a:off x="4228434" y="2445838"/>
            <a:ext cx="2435290" cy="887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Vulkanisiergerät</a:t>
            </a:r>
            <a:endParaRPr lang="de-D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fik 2" descr="Bildergebnis für youtube">
            <a:hlinkClick r:id="rId8" action="ppaction://hlinkfile"/>
            <a:extLst>
              <a:ext uri="{FF2B5EF4-FFF2-40B4-BE49-F238E27FC236}">
                <a16:creationId xmlns:a16="http://schemas.microsoft.com/office/drawing/2014/main" id="{09EFFE36-7F49-5425-7B08-581801EB6444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33277" r="15771" b="34488"/>
          <a:stretch/>
        </p:blipFill>
        <p:spPr bwMode="auto">
          <a:xfrm>
            <a:off x="8398049" y="5083385"/>
            <a:ext cx="3048000" cy="141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DDFCAEB-254B-6725-2BE1-3B0D75AE86CF}"/>
              </a:ext>
            </a:extLst>
          </p:cNvPr>
          <p:cNvSpPr txBox="1"/>
          <p:nvPr/>
        </p:nvSpPr>
        <p:spPr>
          <a:xfrm>
            <a:off x="8801223" y="4581760"/>
            <a:ext cx="2327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Reparaturanleitung</a:t>
            </a:r>
          </a:p>
        </p:txBody>
      </p:sp>
    </p:spTree>
    <p:extLst>
      <p:ext uri="{BB962C8B-B14F-4D97-AF65-F5344CB8AC3E}">
        <p14:creationId xmlns:p14="http://schemas.microsoft.com/office/powerpoint/2010/main" val="294473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2EEA7F3-64E0-47B1-9B06-0677EA6FD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F0787433-E8FF-45C5-A1C3-70BC1491B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A649E977-62EB-4D2F-9AF9-947B5E73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p14="http://schemas.microsoft.com/office/powerpoint/2010/main" xmlns:a16="http://schemas.microsoft.com/office/drawing/2014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00E945F2-B2BB-560A-6EF0-65585C7F3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17283" cy="1266825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CD722358-EBBB-95B3-80D0-4CD393A545B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1291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Schlauchreparatur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89E3950-5AB9-2DBC-10CC-4A6B3ECC9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51" y="1364395"/>
            <a:ext cx="3912740" cy="269668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CA48144-E1ED-860F-5AE4-38ACDF94C162}"/>
              </a:ext>
            </a:extLst>
          </p:cNvPr>
          <p:cNvSpPr txBox="1"/>
          <p:nvPr/>
        </p:nvSpPr>
        <p:spPr>
          <a:xfrm>
            <a:off x="296948" y="3281874"/>
            <a:ext cx="1497345" cy="211824"/>
          </a:xfrm>
          <a:prstGeom prst="rect">
            <a:avLst/>
          </a:prstGeom>
          <a:solidFill>
            <a:srgbClr val="FF4B4B"/>
          </a:solidFill>
        </p:spPr>
        <p:txBody>
          <a:bodyPr wrap="square" rtlCol="0">
            <a:spAutoFit/>
          </a:bodyPr>
          <a:lstStyle/>
          <a:p>
            <a:endParaRPr lang="de-DE" sz="30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1DB0732-FB48-0AE1-112A-672E81658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861" y="2581123"/>
            <a:ext cx="4498277" cy="3106337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A4DA0FD5-5F94-F47F-E5A2-B743DC318564}"/>
              </a:ext>
            </a:extLst>
          </p:cNvPr>
          <p:cNvSpPr txBox="1"/>
          <p:nvPr/>
        </p:nvSpPr>
        <p:spPr>
          <a:xfrm>
            <a:off x="3846859" y="4783642"/>
            <a:ext cx="1725805" cy="211824"/>
          </a:xfrm>
          <a:prstGeom prst="rect">
            <a:avLst/>
          </a:prstGeom>
          <a:solidFill>
            <a:srgbClr val="FF4B4B"/>
          </a:solidFill>
        </p:spPr>
        <p:txBody>
          <a:bodyPr wrap="square" rtlCol="0">
            <a:spAutoFit/>
          </a:bodyPr>
          <a:lstStyle/>
          <a:p>
            <a:endParaRPr lang="de-DE" sz="30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5CFB4E9-0FCD-DFA9-528D-117EFE0A1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6245" y="3860301"/>
            <a:ext cx="3912739" cy="2701204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53B8EE84-8BC1-D9E2-F5D2-92CE5058B039}"/>
              </a:ext>
            </a:extLst>
          </p:cNvPr>
          <p:cNvSpPr txBox="1"/>
          <p:nvPr/>
        </p:nvSpPr>
        <p:spPr>
          <a:xfrm>
            <a:off x="7866245" y="5783218"/>
            <a:ext cx="1502042" cy="211824"/>
          </a:xfrm>
          <a:prstGeom prst="rect">
            <a:avLst/>
          </a:prstGeom>
          <a:solidFill>
            <a:srgbClr val="FF4B4B"/>
          </a:solidFill>
        </p:spPr>
        <p:txBody>
          <a:bodyPr wrap="square" rtlCol="0">
            <a:spAutoFit/>
          </a:bodyPr>
          <a:lstStyle/>
          <a:p>
            <a:endParaRPr lang="de-DE" sz="300" dirty="0"/>
          </a:p>
        </p:txBody>
      </p:sp>
    </p:spTree>
    <p:extLst>
      <p:ext uri="{BB962C8B-B14F-4D97-AF65-F5344CB8AC3E}">
        <p14:creationId xmlns:p14="http://schemas.microsoft.com/office/powerpoint/2010/main" val="408509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2EEA7F3-64E0-47B1-9B06-0677EA6FD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F0787433-E8FF-45C5-A1C3-70BC1491B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A649E977-62EB-4D2F-9AF9-947B5E73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6="http://schemas.microsoft.com/office/drawing/2014/main" xmlns:p14="http://schemas.microsoft.com/office/powerpoint/2010/main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00E945F2-B2BB-560A-6EF0-65585C7F3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17283" cy="1266825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CD722358-EBBB-95B3-80D0-4CD393A545B3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1291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Nachhaltig? Und wie!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02C43A-66B3-0265-5B66-FC9041C7BF6A}"/>
              </a:ext>
            </a:extLst>
          </p:cNvPr>
          <p:cNvSpPr txBox="1"/>
          <p:nvPr/>
        </p:nvSpPr>
        <p:spPr>
          <a:xfrm>
            <a:off x="528366" y="1354196"/>
            <a:ext cx="1140196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Ø-Gewicht vom Schlauch: 10 kg</a:t>
            </a:r>
          </a:p>
          <a:p>
            <a:r>
              <a:rPr lang="de-DE" sz="28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Anzahl Flicken/Flickplatte:   8 St.</a:t>
            </a:r>
          </a:p>
          <a:p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= Einsparung von Müll:      80 kg</a:t>
            </a:r>
          </a:p>
          <a:p>
            <a:endParaRPr lang="de-D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endParaRPr lang="de-D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Müllvermeidung pro Jahr: 80 t.</a:t>
            </a:r>
          </a:p>
          <a:p>
            <a:r>
              <a:rPr lang="de-D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Flickmethode seit 1986</a:t>
            </a:r>
          </a:p>
          <a:p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Müllvermeidung gesamt: 3.000 t.</a:t>
            </a:r>
          </a:p>
          <a:p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Somit tragen wir nachhaltig zur Müllvermeidung bei!</a:t>
            </a:r>
          </a:p>
          <a:p>
            <a:endParaRPr lang="de-D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Grafik 3" descr="Müll-verboten-Zeichen mit einfarbiger Füllung">
            <a:extLst>
              <a:ext uri="{FF2B5EF4-FFF2-40B4-BE49-F238E27FC236}">
                <a16:creationId xmlns:a16="http://schemas.microsoft.com/office/drawing/2014/main" id="{2C41C463-43DA-3022-141C-081B170E5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9379" y="3354782"/>
            <a:ext cx="1394181" cy="1394181"/>
          </a:xfrm>
          <a:prstGeom prst="rect">
            <a:avLst/>
          </a:prstGeom>
        </p:spPr>
      </p:pic>
      <p:pic>
        <p:nvPicPr>
          <p:cNvPr id="5" name="Grafik 4" descr="Schließen Silhouette">
            <a:extLst>
              <a:ext uri="{FF2B5EF4-FFF2-40B4-BE49-F238E27FC236}">
                <a16:creationId xmlns:a16="http://schemas.microsoft.com/office/drawing/2014/main" id="{F52A120A-BCF5-7F17-DF11-CFE1FC92A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0127" y="3094422"/>
            <a:ext cx="2277627" cy="2277627"/>
          </a:xfrm>
          <a:prstGeom prst="rect">
            <a:avLst/>
          </a:prstGeom>
        </p:spPr>
      </p:pic>
      <p:pic>
        <p:nvPicPr>
          <p:cNvPr id="6" name="Grafik 5" descr="Häkchen mit einfarbiger Füllung">
            <a:extLst>
              <a:ext uri="{FF2B5EF4-FFF2-40B4-BE49-F238E27FC236}">
                <a16:creationId xmlns:a16="http://schemas.microsoft.com/office/drawing/2014/main" id="{CA7417EF-02CD-D01A-1124-FD19797513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04392" y="3151847"/>
            <a:ext cx="2012296" cy="2012296"/>
          </a:xfrm>
          <a:prstGeom prst="rect">
            <a:avLst/>
          </a:prstGeom>
        </p:spPr>
      </p:pic>
      <p:pic>
        <p:nvPicPr>
          <p:cNvPr id="12" name="Grafik 11" descr="Ein Bild, das Modeaccessoire, Ring enthält.&#10;&#10;Automatisch generierte Beschreibung">
            <a:extLst>
              <a:ext uri="{FF2B5EF4-FFF2-40B4-BE49-F238E27FC236}">
                <a16:creationId xmlns:a16="http://schemas.microsoft.com/office/drawing/2014/main" id="{23D47927-A735-6101-831E-B0A4EA65A61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8867" y1="66797" x2="43945" y2="72607"/>
                        <a14:foregroundMark x1="43945" y1="72607" x2="45068" y2="65430"/>
                        <a14:foregroundMark x1="40771" y1="72021" x2="41602" y2="73291"/>
                        <a14:backgroundMark x1="45898" y1="74414" x2="54297" y2="69922"/>
                        <a14:backgroundMark x1="54297" y1="69922" x2="57764" y2="69434"/>
                        <a14:backgroundMark x1="51709" y1="68994" x2="56396" y2="68457"/>
                        <a14:backgroundMark x1="51416" y1="68604" x2="59424" y2="68018"/>
                        <a14:backgroundMark x1="55176" y1="67627" x2="58740" y2="67334"/>
                        <a14:backgroundMark x1="56934" y1="67188" x2="61377" y2="67090"/>
                        <a14:backgroundMark x1="59326" y1="67090" x2="62891" y2="66943"/>
                        <a14:backgroundMark x1="59180" y1="66943" x2="62061" y2="67090"/>
                        <a14:backgroundMark x1="60254" y1="66943" x2="63184" y2="66943"/>
                        <a14:backgroundMark x1="60010" y1="66650" x2="63574" y2="66797"/>
                      </a14:backgroundRemoval>
                    </a14:imgEffect>
                  </a14:imgLayer>
                </a14:imgProps>
              </a:ext>
            </a:extLst>
          </a:blip>
          <a:srcRect l="21037" t="27303" r="16158" b="24433"/>
          <a:stretch/>
        </p:blipFill>
        <p:spPr>
          <a:xfrm>
            <a:off x="7695358" y="1246505"/>
            <a:ext cx="2544793" cy="19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70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</Words>
  <Application>Microsoft Office PowerPoint</Application>
  <PresentationFormat>Breitbild</PresentationFormat>
  <Paragraphs>35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Tw Cen MT</vt:lpstr>
      <vt:lpstr>Schaltkreis</vt:lpstr>
      <vt:lpstr>PowerPoint-Präsentation</vt:lpstr>
      <vt:lpstr>Projektname:  Pronto P10 – Schlauchreparatur  Alles hat ein Ende,  nur der Schlauch hat  zwei Leben!</vt:lpstr>
      <vt:lpstr>Vulkanisiergerät Pronto P10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Linda Albrecht</dc:creator>
  <cp:lastModifiedBy>Linda Albrecht</cp:lastModifiedBy>
  <cp:revision>161</cp:revision>
  <dcterms:created xsi:type="dcterms:W3CDTF">2019-01-21T10:55:47Z</dcterms:created>
  <dcterms:modified xsi:type="dcterms:W3CDTF">2024-08-21T10:41:44Z</dcterms:modified>
</cp:coreProperties>
</file>